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2" r:id="rId4"/>
    <p:sldId id="410" r:id="rId5"/>
    <p:sldId id="409" r:id="rId6"/>
    <p:sldId id="411" r:id="rId7"/>
    <p:sldId id="265" r:id="rId8"/>
    <p:sldId id="412" r:id="rId9"/>
    <p:sldId id="268" r:id="rId10"/>
    <p:sldId id="269" r:id="rId11"/>
    <p:sldId id="270" r:id="rId12"/>
    <p:sldId id="477" r:id="rId13"/>
    <p:sldId id="259" r:id="rId14"/>
    <p:sldId id="413" r:id="rId15"/>
    <p:sldId id="478" r:id="rId16"/>
    <p:sldId id="418" r:id="rId17"/>
    <p:sldId id="419" r:id="rId18"/>
    <p:sldId id="476" r:id="rId19"/>
    <p:sldId id="420" r:id="rId20"/>
    <p:sldId id="469" r:id="rId21"/>
    <p:sldId id="475" r:id="rId22"/>
    <p:sldId id="470" r:id="rId23"/>
    <p:sldId id="471" r:id="rId24"/>
    <p:sldId id="479" r:id="rId25"/>
    <p:sldId id="472" r:id="rId26"/>
    <p:sldId id="473" r:id="rId27"/>
    <p:sldId id="480" r:id="rId28"/>
    <p:sldId id="474" r:id="rId29"/>
    <p:sldId id="415" r:id="rId30"/>
    <p:sldId id="481" r:id="rId31"/>
    <p:sldId id="414" r:id="rId32"/>
    <p:sldId id="482" r:id="rId33"/>
    <p:sldId id="483" r:id="rId34"/>
    <p:sldId id="484" r:id="rId35"/>
    <p:sldId id="485" r:id="rId36"/>
    <p:sldId id="366" r:id="rId37"/>
    <p:sldId id="486" r:id="rId38"/>
    <p:sldId id="277" r:id="rId39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11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032"/>
        <p:guide pos="3902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20955"/>
            <a:ext cx="12215495" cy="6895465"/>
          </a:xfrm>
          <a:prstGeom prst="rect">
            <a:avLst/>
          </a:prstGeom>
        </p:spPr>
      </p:pic>
      <p:sp>
        <p:nvSpPr>
          <p:cNvPr id="2049" name="文本框 1"/>
          <p:cNvSpPr txBox="1"/>
          <p:nvPr/>
        </p:nvSpPr>
        <p:spPr>
          <a:xfrm>
            <a:off x="7329170" y="-160020"/>
            <a:ext cx="5339715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l">
              <a:lnSpc>
                <a:spcPct val="150000"/>
              </a:lnSpc>
            </a:pPr>
            <a:r>
              <a:rPr lang="zh-CN" altLang="en-US" sz="3600" b="1">
                <a:solidFill>
                  <a:schemeClr val="accent3">
                    <a:lumMod val="7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产品色彩的运用与搭配</a:t>
            </a:r>
            <a:endParaRPr lang="zh-CN" altLang="en-US" sz="3600" b="1">
              <a:solidFill>
                <a:schemeClr val="accent3">
                  <a:lumMod val="75000"/>
                </a:schemeClr>
              </a:solidFill>
              <a:latin typeface="迷你简细圆" panose="03000509000000000000" charset="-122"/>
              <a:ea typeface="迷你简细圆" panose="03000509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rgbClr val="FF0000"/>
                </a:solidFill>
                <a:latin typeface="迷你简细圆" panose="03000509000000000000" charset="-122"/>
                <a:ea typeface="迷你简细圆" panose="03000509000000000000" charset="-122"/>
              </a:rPr>
              <a:t>红色</a:t>
            </a:r>
            <a:endParaRPr lang="zh-CN" altLang="en-US" sz="3200">
              <a:solidFill>
                <a:srgbClr val="FF0000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878840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红色具有热情、开放等特性，也有着愤怒和危险的一面，较强势，因此它可以很好地吸引人们的注意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通常可用于工业工具类、比较有厚重感的产品，有时也可用于那种需要抢人眼球的时尚电子电器类产品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870" y="396240"/>
            <a:ext cx="10643235" cy="6139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b9bb20421826e3987cf132f344ce1b58653b205c651-fvm3R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835" y="899160"/>
            <a:ext cx="3587115" cy="3918585"/>
          </a:xfrm>
          <a:prstGeom prst="rect">
            <a:avLst/>
          </a:prstGeom>
        </p:spPr>
      </p:pic>
      <p:pic>
        <p:nvPicPr>
          <p:cNvPr id="4" name="图片 3" descr="786d02697ed58f63b965309e32ebb585c5b2bbfd43ff-RuyOh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1679575"/>
            <a:ext cx="3021965" cy="3021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5" y="1395095"/>
            <a:ext cx="1923415" cy="337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74165" y="5276850"/>
            <a:ext cx="904367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因为本身颜色比较鲜亮抢眼，所以一般不会再搭配其它比较鲜艳的颜色，因此通常可以搭配黑色或者白色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特别是大面积的红色中搭配小部分的黑（白）色，可以给人一种满而不溢，很收得住的感觉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rgbClr val="FFEC11"/>
                </a:solidFill>
                <a:latin typeface="迷你简细圆" panose="03000509000000000000" charset="-122"/>
                <a:ea typeface="迷你简细圆" panose="03000509000000000000" charset="-122"/>
              </a:rPr>
              <a:t>黄色</a:t>
            </a:r>
            <a:endParaRPr lang="zh-CN" altLang="en-US" sz="3200">
              <a:solidFill>
                <a:srgbClr val="FFEC11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973455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代表积极、阳光、活力，颜色辨识度高，几乎是最吸引眼球的颜色，所以通常能起到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“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万绿丛中一点红的作用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”</a:t>
            </a:r>
            <a:endParaRPr lang="en-US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通常可用于时尚类、运动类与工具类产品，另外，用黄色作背景色会有很不错的效果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" y="321945"/>
            <a:ext cx="10768330" cy="6250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89965" y="5276850"/>
            <a:ext cx="1020572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黄色通常也是与黑色搭配，而且单个颜色的话通常很少会用黄色，因为黄色太抢眼，整个产品都是黄色的话有点过满的感觉，容易找不到聚焦点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9" name="图片 8" descr="9562fa8cf417a4e0090ed5120705ede59556720cc96e-oTDfq2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969770"/>
            <a:ext cx="3570605" cy="2376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830" y="1956435"/>
            <a:ext cx="4568190" cy="2394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365" y="1956435"/>
            <a:ext cx="2877820" cy="23901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rgbClr val="FFC000"/>
                </a:solidFill>
                <a:latin typeface="迷你简细圆" panose="03000509000000000000" charset="-122"/>
                <a:ea typeface="迷你简细圆" panose="03000509000000000000" charset="-122"/>
              </a:rPr>
              <a:t>橙色</a:t>
            </a:r>
            <a:endParaRPr lang="zh-CN" altLang="en-US" sz="3200">
              <a:solidFill>
                <a:srgbClr val="FFC000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973455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能够给人一种</a:t>
            </a:r>
            <a:r>
              <a:rPr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有趣的氛围，因为它充满了活力，而且橙色创造出的活跃气氛并没有危险的感觉</a:t>
            </a:r>
            <a:endParaRPr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可用于时尚类、运动类与工具类产品，因为是介于红色与黄色之间的颜色，所以红色与黄色能用的产品橙色几乎都使用，限制相对较少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985" y="327025"/>
            <a:ext cx="10795635" cy="6162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89965" y="5276850"/>
            <a:ext cx="1020572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黄色通常也是与黑色搭配，而且单个颜色的话通常很少会用黄色，因为黄色太抢眼，整个产品都是黄色的话有点过满的感觉，容易找不到聚焦点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2153285"/>
            <a:ext cx="2802890" cy="2016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655" y="1978660"/>
            <a:ext cx="4300220" cy="2366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85" y="1175385"/>
            <a:ext cx="2350135" cy="29946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rgbClr val="92D050"/>
                </a:solidFill>
                <a:latin typeface="迷你简细圆" panose="03000509000000000000" charset="-122"/>
                <a:ea typeface="迷你简细圆" panose="03000509000000000000" charset="-122"/>
              </a:rPr>
              <a:t>绿色</a:t>
            </a:r>
            <a:endParaRPr lang="zh-CN" altLang="en-US" sz="3200">
              <a:solidFill>
                <a:srgbClr val="92D050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973455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能够给人</a:t>
            </a:r>
            <a:r>
              <a:rPr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健康、清洁、生活和自然的感觉</a:t>
            </a:r>
            <a:r>
              <a:rPr 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，产品上使用浅绿色可以个人一种生机感</a:t>
            </a:r>
            <a:endParaRPr 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多用于一些家居类或者厨房类产品，尤其是硅胶产品，小清新产品也可考虑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文本框 3"/>
          <p:cNvSpPr txBox="1"/>
          <p:nvPr/>
        </p:nvSpPr>
        <p:spPr>
          <a:xfrm>
            <a:off x="2929255" y="2506980"/>
            <a:ext cx="5810885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颜色，材质，表面触感是人们对产品的最直接感知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075" name="文本框 4"/>
          <p:cNvSpPr txBox="1"/>
          <p:nvPr/>
        </p:nvSpPr>
        <p:spPr>
          <a:xfrm>
            <a:off x="1560195" y="3488055"/>
            <a:ext cx="9071610" cy="274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en-US" sz="1200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宋体" panose="02010600030101010101" pitchFamily="2" charset="-122"/>
              </a:rPr>
              <a:t>当一种材料被选择与组合时，设计师</a:t>
            </a: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宋体" panose="02010600030101010101" pitchFamily="2" charset="-122"/>
              </a:rPr>
              <a:t>需要</a:t>
            </a:r>
            <a:r>
              <a:rPr lang="en-US" altLang="en-US" sz="1200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宋体" panose="02010600030101010101" pitchFamily="2" charset="-122"/>
              </a:rPr>
              <a:t>考虑的不单单是材料本身，还</a:t>
            </a: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宋体" panose="02010600030101010101" pitchFamily="2" charset="-122"/>
              </a:rPr>
              <a:t>应该</a:t>
            </a:r>
            <a:r>
              <a:rPr lang="en-US" altLang="en-US" sz="1200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  <a:sym typeface="宋体" panose="02010600030101010101" pitchFamily="2" charset="-122"/>
              </a:rPr>
              <a:t>包括这个材料可搭配怎样的表面处理、呈现怎样的色泽</a:t>
            </a:r>
            <a:endParaRPr lang="en-US" altLang="en-US" sz="1200">
              <a:solidFill>
                <a:schemeClr val="bg1">
                  <a:lumMod val="65000"/>
                </a:schemeClr>
              </a:solidFill>
              <a:latin typeface="迷你简细圆" panose="03000509000000000000" charset="-122"/>
              <a:ea typeface="迷你简细圆" panose="03000509000000000000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85" y="554355"/>
            <a:ext cx="10497820" cy="58242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89965" y="5276850"/>
            <a:ext cx="102057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绿色用在家居与厨房用品中可以给人一种很清爽、很干净的感觉，所以比较适合搭配白色这种同样显得干净的颜色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005" y="1556385"/>
            <a:ext cx="2992755" cy="2613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635" y="885825"/>
            <a:ext cx="1919605" cy="3514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10" y="1527810"/>
            <a:ext cx="4784725" cy="26422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rgbClr val="00B0F0"/>
                </a:solidFill>
                <a:latin typeface="迷你简细圆" panose="03000509000000000000" charset="-122"/>
                <a:ea typeface="迷你简细圆" panose="03000509000000000000" charset="-122"/>
              </a:rPr>
              <a:t>蓝色</a:t>
            </a:r>
            <a:endParaRPr lang="zh-CN" altLang="en-US" sz="3200">
              <a:solidFill>
                <a:srgbClr val="00B0F0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973455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给予人平静，值得信赖的感受，产品运动一点蓝色可以给人一种视觉放松</a:t>
            </a:r>
            <a:endParaRPr 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属于比较百搭的颜色，因为是比较中性一点的颜色，而且受众较广，所以几乎大部分产品都可以考虑用颜色（例如不知道该配什么颜色的时候），其中医疗、婴童产品用得比较多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010" y="572135"/>
            <a:ext cx="10239375" cy="5730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89965" y="5276850"/>
            <a:ext cx="102057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蓝色属于不容易出错的颜色，所以使用领域较广，医疗产品中用一点蓝色可以帮助医生或病人放松情绪，所以用得较多，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045" y="1618615"/>
            <a:ext cx="3847465" cy="2551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440" y="1272540"/>
            <a:ext cx="4125595" cy="2897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105" y="1273175"/>
            <a:ext cx="3787140" cy="28968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379855" y="1626235"/>
            <a:ext cx="1536065" cy="5791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3200">
                <a:solidFill>
                  <a:schemeClr val="accent6">
                    <a:lumMod val="40000"/>
                    <a:lumOff val="60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</a:rPr>
              <a:t>紫色</a:t>
            </a:r>
            <a:endParaRPr lang="zh-CN" altLang="en-US" sz="3200">
              <a:solidFill>
                <a:schemeClr val="accent6">
                  <a:lumMod val="40000"/>
                  <a:lumOff val="60000"/>
                </a:schemeClr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503170"/>
            <a:ext cx="973455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唯美浪漫和高雅尊贵的象征，可以营造一种奢华和神秘的氛围</a:t>
            </a:r>
            <a:endParaRPr 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0325" y="4320540"/>
            <a:ext cx="904367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主要被广泛运用在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化妆品瓶子、美容仪器之类的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女性产品中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9855" y="3846830"/>
            <a:ext cx="1700530" cy="389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2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产品</a:t>
            </a:r>
            <a:endParaRPr lang="zh-CN" altLang="en-US" sz="2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3820" y="283845"/>
            <a:ext cx="6705600" cy="61829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89965" y="5276850"/>
            <a:ext cx="1020572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粉红色虽然也比较女性，但是容易给人一种小女生的感觉，紫色则给人感觉更成熟高贵一点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  <a:p>
            <a:pPr lvl="0" indent="0">
              <a:lnSpc>
                <a:spcPts val="2300"/>
              </a:lnSpc>
            </a:pP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4575" y="1015365"/>
            <a:ext cx="1630680" cy="3154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65" y="983615"/>
            <a:ext cx="1420495" cy="3412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620" y="1062990"/>
            <a:ext cx="4236085" cy="33331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3944620" y="2223135"/>
            <a:ext cx="3916045" cy="701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4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风格类产品配色</a:t>
            </a:r>
            <a:endParaRPr lang="zh-CN" altLang="en-US" sz="4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16985" y="355409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工业工具类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77510" y="355409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医疗类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15125" y="355409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小清新类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7840" y="414718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婴童类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00345" y="414718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时尚运动类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0815" y="414718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家居类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9650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工具类产品通常配色都是主体黑色或者深灰色，另外添加一点彩色作为点缀（饱和度稍微高一点也没关系），这样可以让产品显得比较有厚重感的同时又不会显得死板或者单调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工业工具类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1030" y="3027045"/>
            <a:ext cx="2181225" cy="1842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0" y="1384935"/>
            <a:ext cx="2620645" cy="17570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65" y="3375660"/>
            <a:ext cx="2390775" cy="1494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705" y="1138555"/>
            <a:ext cx="1793875" cy="17494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60" y="3458210"/>
            <a:ext cx="2636520" cy="14116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425" y="884555"/>
            <a:ext cx="1252855" cy="2257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文本框 3"/>
          <p:cNvSpPr txBox="1"/>
          <p:nvPr/>
        </p:nvSpPr>
        <p:spPr>
          <a:xfrm>
            <a:off x="3305810" y="5452745"/>
            <a:ext cx="5356225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</a:rPr>
              <a:t>彩色的产品通常更容易从同类产品中脱颖而出</a:t>
            </a:r>
            <a:endParaRPr lang="en-US" altLang="zh-CN" sz="2000" b="1">
              <a:solidFill>
                <a:schemeClr val="bg1">
                  <a:lumMod val="65000"/>
                </a:schemeClr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2" name="图片 1" descr="e8bc08b9da24f019cb69ebfdec132f4f81fc03bf1f434-nStV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5025" y="826770"/>
            <a:ext cx="7857490" cy="44202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67925" cy="967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医疗类产品分两种，一种比较小型医疗仪器，这种产品一般都会采用白色搭配一点彩色（有时候搭配灰色会显得很高端）；另外一种是中大型的医疗车或者专业的医疗设备，这种产品搭配太多彩色会可能会显得不够专业，所以一般都是通过黑白灰来搭配（即使局部搭配一点彩色也切记要把饱和度调低）</a:t>
            </a:r>
            <a:endParaRPr lang="zh-CN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医疗类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1269365"/>
            <a:ext cx="1820545" cy="14751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435" y="1322705"/>
            <a:ext cx="1881505" cy="13690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040" y="1214120"/>
            <a:ext cx="2143125" cy="15868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3146425"/>
            <a:ext cx="1463040" cy="21812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870" y="644525"/>
            <a:ext cx="1752600" cy="22555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975" y="3146425"/>
            <a:ext cx="1346200" cy="22028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095" y="3205480"/>
            <a:ext cx="1379855" cy="212217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8655" y="3399155"/>
            <a:ext cx="2902585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9650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小清新类产品顾名思义，就是要给人一种清新的感觉，所以很重的一点就是颜色要干净，饱和度不宜太高，还可以考虑配一点马卡龙之类的颜色，这种粉粉的颜色比较能讨那种文艺范、小资范的用户喜欢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小清新类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1319530"/>
            <a:ext cx="2626995" cy="1847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947420"/>
            <a:ext cx="1595120" cy="2219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486150"/>
            <a:ext cx="2510155" cy="17545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3511550"/>
            <a:ext cx="1779270" cy="17291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345" y="3604895"/>
            <a:ext cx="2886075" cy="17037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890" y="1185545"/>
            <a:ext cx="2329815" cy="21158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9650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家居我们通常会跟简洁联系在一起，所以要达到简洁的效果的话颜色不宜多也不宜过于抢眼，不然就无法融入到家居环境中去，所以通常会用比较素一点的颜色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家居类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075" y="1192530"/>
            <a:ext cx="3064510" cy="1992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95" y="181610"/>
            <a:ext cx="2197735" cy="3003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815" y="3375660"/>
            <a:ext cx="1745615" cy="20262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15" y="3343275"/>
            <a:ext cx="3061970" cy="20586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0" y="3360420"/>
            <a:ext cx="3731260" cy="20415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0" y="1116965"/>
            <a:ext cx="3561080" cy="20681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9650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时尚运动类的产品跟家居类正好相反，需要的就是那种吸引人眼球的效果，因此可以就算用各种鲜艳的彩色也不用担心会有违和感，颜色方面饱和度高一点或者第一点会有截然不用的感觉，但是明度一定要高，灰灰的颜色是没有时尚感的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时尚运动类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6595" y="443230"/>
            <a:ext cx="2606040" cy="2741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835" y="624205"/>
            <a:ext cx="2506980" cy="2560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15" y="1186180"/>
            <a:ext cx="3543935" cy="1998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3561715"/>
            <a:ext cx="3636010" cy="1840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395" y="3538220"/>
            <a:ext cx="3204845" cy="18865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835" y="4011295"/>
            <a:ext cx="228346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72540" y="5560060"/>
            <a:ext cx="1009650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婴童类产品一般不会整体纯白或纯白色，因为婴童对彩色的东西比较敏感和感兴趣，饱和度不宜过高，还有就是有时候要根据用户性别来做调整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2540" y="644525"/>
            <a:ext cx="123761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婴童类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6305" y="1109345"/>
            <a:ext cx="3189605" cy="2251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1125855"/>
            <a:ext cx="2509520" cy="223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310" y="1158240"/>
            <a:ext cx="2226945" cy="2202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65" y="3536950"/>
            <a:ext cx="3074670" cy="18878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485" y="3535045"/>
            <a:ext cx="2559685" cy="18897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505" y="3555365"/>
            <a:ext cx="2961640" cy="18694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4775200" y="2832100"/>
            <a:ext cx="4398010" cy="701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4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致新手</a:t>
            </a:r>
            <a:endParaRPr lang="zh-CN" altLang="en-US" sz="4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079500" y="598805"/>
            <a:ext cx="1009650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1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keyshot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的调节模式请设置成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HSV 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模式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9500" y="2667635"/>
            <a:ext cx="10434320" cy="675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4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）白色的产品比较难渲，所以不要太纠结在渲染上面，渲出来的时候整体灰一点也没关系（最好不要曝光过度即可），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  <a:p>
            <a:pPr lvl="0" indent="0">
              <a:lnSpc>
                <a:spcPts val="2300"/>
              </a:lnSpc>
            </a:pP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     可以用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PS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的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Ctrl + M 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整体调亮，再不行就复制一个相同图层，将其明度调高（有点曝光也没关系），再调低不透明度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9500" y="1304925"/>
            <a:ext cx="104343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2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）多尝试一下把饱和度调低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0" y="5091430"/>
            <a:ext cx="104343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7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）如果配色图产品都是相同角度的话，有时候不需要全部渲出来，通过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Ctrl + U 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或者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Ctrl + B 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  <a:sym typeface="+mn-ea"/>
              </a:rPr>
              <a:t>来调色</a:t>
            </a:r>
            <a:endParaRPr lang="en-US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9500" y="5755005"/>
            <a:ext cx="104343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8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）前期自己无法把握的话就照着花瓣上好看的同类产品来调色即可</a:t>
            </a:r>
            <a:endParaRPr lang="en-US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9500" y="2010410"/>
            <a:ext cx="104343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3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）无论什么产品，颜色尽量不要超过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3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种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9500" y="3655060"/>
            <a:ext cx="10434320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5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）颜色显脏的话，尝试将饱和度调高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20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左右，明度提高 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15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左右</a:t>
            </a: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 </a:t>
            </a:r>
            <a:endParaRPr lang="en-US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79500" y="4349750"/>
            <a:ext cx="4633595" cy="383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ts val="2300"/>
              </a:lnSpc>
            </a:pPr>
            <a:r>
              <a:rPr lang="en-US" altLang="zh-CN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6</a:t>
            </a:r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）黑色的产品用黑色背景更炫酷</a:t>
            </a:r>
            <a:endParaRPr lang="en-US" altLang="zh-CN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74553" y="2736533"/>
            <a:ext cx="2252345" cy="7327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fontAlgn="base"/>
            <a:r>
              <a:rPr lang="en-US" altLang="zh-CN" sz="3850" strike="noStrike" noProof="1">
                <a:latin typeface="微软雅黑 Light" panose="020B0502040204020203" charset="-122"/>
                <a:ea typeface="微软雅黑 Light" panose="020B0502040204020203" charset="-122"/>
                <a:cs typeface="+mn-ea"/>
              </a:rPr>
              <a:t>THE </a:t>
            </a:r>
            <a:r>
              <a:rPr lang="en-US" altLang="zh-CN" sz="4000" strike="noStrike" noProof="1">
                <a:latin typeface="微软雅黑 Light" panose="020B0502040204020203" charset="-122"/>
                <a:ea typeface="微软雅黑 Light" panose="020B0502040204020203" charset="-122"/>
                <a:cs typeface="+mn-ea"/>
              </a:rPr>
              <a:t>END</a:t>
            </a:r>
            <a:endParaRPr lang="en-US" altLang="zh-CN" sz="4000" strike="noStrike" noProof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71708" y="3682048"/>
            <a:ext cx="2057400" cy="7086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fontAlgn="base"/>
            <a:r>
              <a:rPr lang="en-US" altLang="zh-CN" sz="3850" strike="noStrike" noProof="1">
                <a:latin typeface="微软雅黑 Light" panose="020B0502040204020203" charset="-122"/>
                <a:ea typeface="微软雅黑 Light" panose="020B0502040204020203" charset="-122"/>
                <a:cs typeface="+mn-ea"/>
              </a:rPr>
              <a:t>THANKS</a:t>
            </a:r>
            <a:endParaRPr lang="en-US" altLang="zh-CN" sz="4000" strike="noStrike" noProof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35" y="1475740"/>
            <a:ext cx="5485765" cy="4194810"/>
          </a:xfrm>
          <a:prstGeom prst="rect">
            <a:avLst/>
          </a:prstGeom>
        </p:spPr>
      </p:pic>
      <p:sp>
        <p:nvSpPr>
          <p:cNvPr id="3074" name="文本框 3"/>
          <p:cNvSpPr txBox="1"/>
          <p:nvPr/>
        </p:nvSpPr>
        <p:spPr>
          <a:xfrm>
            <a:off x="4370705" y="721360"/>
            <a:ext cx="2893060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</a:rPr>
              <a:t>颜色对产品品质的影响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35" y="1475740"/>
            <a:ext cx="5485765" cy="419481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15" y="1607185"/>
            <a:ext cx="5532755" cy="3808095"/>
          </a:xfrm>
          <a:prstGeom prst="rect">
            <a:avLst/>
          </a:prstGeom>
        </p:spPr>
      </p:pic>
      <p:sp>
        <p:nvSpPr>
          <p:cNvPr id="3074" name="文本框 3"/>
          <p:cNvSpPr txBox="1"/>
          <p:nvPr/>
        </p:nvSpPr>
        <p:spPr>
          <a:xfrm>
            <a:off x="4370705" y="721360"/>
            <a:ext cx="2893060" cy="548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65000"/>
                  </a:schemeClr>
                </a:solidFill>
                <a:latin typeface="迷你简细圆" panose="03000509000000000000" charset="-122"/>
                <a:ea typeface="迷你简细圆" panose="03000509000000000000" charset="-122"/>
              </a:rPr>
              <a:t>颜色对产品品质的影响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0565" y="1633220"/>
            <a:ext cx="2889250" cy="3018155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5286375" y="5083175"/>
            <a:ext cx="1619885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色彩三原色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pic>
        <p:nvPicPr>
          <p:cNvPr id="5" name="图片 4" descr="d7318442ebda81d0bd682f787962dd7e72aaae3a307d-6NIWh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65" y="1686560"/>
            <a:ext cx="3032125" cy="2776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0130329091940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8805" y="1608455"/>
            <a:ext cx="3112135" cy="3093085"/>
          </a:xfrm>
          <a:prstGeom prst="rect">
            <a:avLst/>
          </a:prstGeom>
        </p:spPr>
      </p:pic>
      <p:sp>
        <p:nvSpPr>
          <p:cNvPr id="5122" name="文本框 1"/>
          <p:cNvSpPr txBox="1"/>
          <p:nvPr/>
        </p:nvSpPr>
        <p:spPr>
          <a:xfrm>
            <a:off x="2055495" y="5083175"/>
            <a:ext cx="7956550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由三种原色、三种间色和六种复色组成的系统就统称为十二色环，也是学习色彩搭配的基础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3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" y="2037715"/>
            <a:ext cx="12114530" cy="2684780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5180330" y="5083175"/>
            <a:ext cx="1536065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常见的色彩搭配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  <p:sp>
        <p:nvSpPr>
          <p:cNvPr id="6" name="文本框 1"/>
          <p:cNvSpPr txBox="1"/>
          <p:nvPr/>
        </p:nvSpPr>
        <p:spPr>
          <a:xfrm>
            <a:off x="3374390" y="1236980"/>
            <a:ext cx="5443220" cy="320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15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十二色环的存在并不只是一个摆设，它巧妙地建立了配色系统</a:t>
            </a:r>
            <a:endParaRPr lang="zh-CN" altLang="en-US" sz="15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4743450" y="2898775"/>
            <a:ext cx="2894965" cy="701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4000">
                <a:solidFill>
                  <a:srgbClr val="7F7F7F"/>
                </a:solidFill>
                <a:latin typeface="迷你简细圆" panose="03000509000000000000" charset="-122"/>
                <a:ea typeface="迷你简细圆" panose="03000509000000000000" charset="-122"/>
              </a:rPr>
              <a:t>颜色的特性</a:t>
            </a:r>
            <a:endParaRPr lang="zh-CN" altLang="en-US" sz="4000">
              <a:solidFill>
                <a:srgbClr val="7F7F7F"/>
              </a:solidFill>
              <a:latin typeface="迷你简细圆" panose="03000509000000000000" charset="-122"/>
              <a:ea typeface="迷你简细圆" panose="03000509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WPS 演示</Application>
  <PresentationFormat/>
  <Paragraphs>145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Arial</vt:lpstr>
      <vt:lpstr>宋体</vt:lpstr>
      <vt:lpstr>Wingdings</vt:lpstr>
      <vt:lpstr>迷你简细圆</vt:lpstr>
      <vt:lpstr>微软雅黑 Light</vt:lpstr>
      <vt:lpstr>Century Gothic</vt:lpstr>
      <vt:lpstr>Helvetica Light</vt:lpstr>
      <vt:lpstr>Helvetica</vt:lpstr>
      <vt:lpstr>方正铁筋隶书繁体</vt:lpstr>
      <vt:lpstr>微软雅黑</vt:lpstr>
      <vt:lpstr>隶书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mxo</cp:lastModifiedBy>
  <cp:revision>125</cp:revision>
  <dcterms:created xsi:type="dcterms:W3CDTF">2016-09-26T15:58:00Z</dcterms:created>
  <dcterms:modified xsi:type="dcterms:W3CDTF">2016-10-07T11:25:07Z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2052-10.1.0.5973</vt:lpwstr>
  </property>
</Properties>
</file>